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8" d="100"/>
          <a:sy n="108" d="100"/>
        </p:scale>
        <p:origin x="-1752"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Modifiez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fr-FR"/>
          </a:p>
        </p:txBody>
      </p:sp>
      <p:sp>
        <p:nvSpPr>
          <p:cNvPr id="4" name="Espace réservé de la date 3"/>
          <p:cNvSpPr>
            <a:spLocks noGrp="1"/>
          </p:cNvSpPr>
          <p:nvPr>
            <p:ph type="dt" sz="half" idx="10"/>
          </p:nvPr>
        </p:nvSpPr>
        <p:spPr/>
        <p:txBody>
          <a:bodyPr/>
          <a:lstStyle/>
          <a:p>
            <a:fld id="{5E2DEFFE-C970-4B58-89A4-4C2A1C27A03D}" type="datetimeFigureOut">
              <a:rPr lang="fr-FR" smtClean="0"/>
              <a:t>09/11/2015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691167F5-A7B6-40E1-A861-D18B96F2894B}" type="slidenum">
              <a:rPr lang="fr-FR" smtClean="0"/>
              <a:t>‹N°›</a:t>
            </a:fld>
            <a:endParaRPr lang="fr-FR"/>
          </a:p>
        </p:txBody>
      </p:sp>
    </p:spTree>
    <p:extLst>
      <p:ext uri="{BB962C8B-B14F-4D97-AF65-F5344CB8AC3E}">
        <p14:creationId xmlns:p14="http://schemas.microsoft.com/office/powerpoint/2010/main" val="42053906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5E2DEFFE-C970-4B58-89A4-4C2A1C27A03D}" type="datetimeFigureOut">
              <a:rPr lang="fr-FR" smtClean="0"/>
              <a:t>09/11/2015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691167F5-A7B6-40E1-A861-D18B96F2894B}" type="slidenum">
              <a:rPr lang="fr-FR" smtClean="0"/>
              <a:t>‹N°›</a:t>
            </a:fld>
            <a:endParaRPr lang="fr-FR"/>
          </a:p>
        </p:txBody>
      </p:sp>
    </p:spTree>
    <p:extLst>
      <p:ext uri="{BB962C8B-B14F-4D97-AF65-F5344CB8AC3E}">
        <p14:creationId xmlns:p14="http://schemas.microsoft.com/office/powerpoint/2010/main" val="4704585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5E2DEFFE-C970-4B58-89A4-4C2A1C27A03D}" type="datetimeFigureOut">
              <a:rPr lang="fr-FR" smtClean="0"/>
              <a:t>09/11/2015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691167F5-A7B6-40E1-A861-D18B96F2894B}" type="slidenum">
              <a:rPr lang="fr-FR" smtClean="0"/>
              <a:t>‹N°›</a:t>
            </a:fld>
            <a:endParaRPr lang="fr-FR"/>
          </a:p>
        </p:txBody>
      </p:sp>
    </p:spTree>
    <p:extLst>
      <p:ext uri="{BB962C8B-B14F-4D97-AF65-F5344CB8AC3E}">
        <p14:creationId xmlns:p14="http://schemas.microsoft.com/office/powerpoint/2010/main" val="717659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5E2DEFFE-C970-4B58-89A4-4C2A1C27A03D}" type="datetimeFigureOut">
              <a:rPr lang="fr-FR" smtClean="0"/>
              <a:t>09/11/2015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691167F5-A7B6-40E1-A861-D18B96F2894B}" type="slidenum">
              <a:rPr lang="fr-FR" smtClean="0"/>
              <a:t>‹N°›</a:t>
            </a:fld>
            <a:endParaRPr lang="fr-FR"/>
          </a:p>
        </p:txBody>
      </p:sp>
    </p:spTree>
    <p:extLst>
      <p:ext uri="{BB962C8B-B14F-4D97-AF65-F5344CB8AC3E}">
        <p14:creationId xmlns:p14="http://schemas.microsoft.com/office/powerpoint/2010/main" val="21879257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Modifiez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Espace réservé de la date 3"/>
          <p:cNvSpPr>
            <a:spLocks noGrp="1"/>
          </p:cNvSpPr>
          <p:nvPr>
            <p:ph type="dt" sz="half" idx="10"/>
          </p:nvPr>
        </p:nvSpPr>
        <p:spPr/>
        <p:txBody>
          <a:bodyPr/>
          <a:lstStyle/>
          <a:p>
            <a:fld id="{5E2DEFFE-C970-4B58-89A4-4C2A1C27A03D}" type="datetimeFigureOut">
              <a:rPr lang="fr-FR" smtClean="0"/>
              <a:t>09/11/2015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691167F5-A7B6-40E1-A861-D18B96F2894B}" type="slidenum">
              <a:rPr lang="fr-FR" smtClean="0"/>
              <a:t>‹N°›</a:t>
            </a:fld>
            <a:endParaRPr lang="fr-FR"/>
          </a:p>
        </p:txBody>
      </p:sp>
    </p:spTree>
    <p:extLst>
      <p:ext uri="{BB962C8B-B14F-4D97-AF65-F5344CB8AC3E}">
        <p14:creationId xmlns:p14="http://schemas.microsoft.com/office/powerpoint/2010/main" val="60476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5E2DEFFE-C970-4B58-89A4-4C2A1C27A03D}" type="datetimeFigureOut">
              <a:rPr lang="fr-FR" smtClean="0"/>
              <a:t>09/11/2015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691167F5-A7B6-40E1-A861-D18B96F2894B}" type="slidenum">
              <a:rPr lang="fr-FR" smtClean="0"/>
              <a:t>‹N°›</a:t>
            </a:fld>
            <a:endParaRPr lang="fr-FR"/>
          </a:p>
        </p:txBody>
      </p:sp>
    </p:spTree>
    <p:extLst>
      <p:ext uri="{BB962C8B-B14F-4D97-AF65-F5344CB8AC3E}">
        <p14:creationId xmlns:p14="http://schemas.microsoft.com/office/powerpoint/2010/main" val="37620932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Modifiez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5E2DEFFE-C970-4B58-89A4-4C2A1C27A03D}" type="datetimeFigureOut">
              <a:rPr lang="fr-FR" smtClean="0"/>
              <a:t>09/11/2015</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691167F5-A7B6-40E1-A861-D18B96F2894B}" type="slidenum">
              <a:rPr lang="fr-FR" smtClean="0"/>
              <a:t>‹N°›</a:t>
            </a:fld>
            <a:endParaRPr lang="fr-FR"/>
          </a:p>
        </p:txBody>
      </p:sp>
    </p:spTree>
    <p:extLst>
      <p:ext uri="{BB962C8B-B14F-4D97-AF65-F5344CB8AC3E}">
        <p14:creationId xmlns:p14="http://schemas.microsoft.com/office/powerpoint/2010/main" val="11325500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e la date 2"/>
          <p:cNvSpPr>
            <a:spLocks noGrp="1"/>
          </p:cNvSpPr>
          <p:nvPr>
            <p:ph type="dt" sz="half" idx="10"/>
          </p:nvPr>
        </p:nvSpPr>
        <p:spPr/>
        <p:txBody>
          <a:bodyPr/>
          <a:lstStyle/>
          <a:p>
            <a:fld id="{5E2DEFFE-C970-4B58-89A4-4C2A1C27A03D}" type="datetimeFigureOut">
              <a:rPr lang="fr-FR" smtClean="0"/>
              <a:t>09/11/2015</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691167F5-A7B6-40E1-A861-D18B96F2894B}" type="slidenum">
              <a:rPr lang="fr-FR" smtClean="0"/>
              <a:t>‹N°›</a:t>
            </a:fld>
            <a:endParaRPr lang="fr-FR"/>
          </a:p>
        </p:txBody>
      </p:sp>
    </p:spTree>
    <p:extLst>
      <p:ext uri="{BB962C8B-B14F-4D97-AF65-F5344CB8AC3E}">
        <p14:creationId xmlns:p14="http://schemas.microsoft.com/office/powerpoint/2010/main" val="16504080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5E2DEFFE-C970-4B58-89A4-4C2A1C27A03D}" type="datetimeFigureOut">
              <a:rPr lang="fr-FR" smtClean="0"/>
              <a:t>09/11/2015</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691167F5-A7B6-40E1-A861-D18B96F2894B}" type="slidenum">
              <a:rPr lang="fr-FR" smtClean="0"/>
              <a:t>‹N°›</a:t>
            </a:fld>
            <a:endParaRPr lang="fr-FR"/>
          </a:p>
        </p:txBody>
      </p:sp>
    </p:spTree>
    <p:extLst>
      <p:ext uri="{BB962C8B-B14F-4D97-AF65-F5344CB8AC3E}">
        <p14:creationId xmlns:p14="http://schemas.microsoft.com/office/powerpoint/2010/main" val="33941870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Modifiez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5E2DEFFE-C970-4B58-89A4-4C2A1C27A03D}" type="datetimeFigureOut">
              <a:rPr lang="fr-FR" smtClean="0"/>
              <a:t>09/11/2015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691167F5-A7B6-40E1-A861-D18B96F2894B}" type="slidenum">
              <a:rPr lang="fr-FR" smtClean="0"/>
              <a:t>‹N°›</a:t>
            </a:fld>
            <a:endParaRPr lang="fr-FR"/>
          </a:p>
        </p:txBody>
      </p:sp>
    </p:spTree>
    <p:extLst>
      <p:ext uri="{BB962C8B-B14F-4D97-AF65-F5344CB8AC3E}">
        <p14:creationId xmlns:p14="http://schemas.microsoft.com/office/powerpoint/2010/main" val="34991257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Modifiez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5E2DEFFE-C970-4B58-89A4-4C2A1C27A03D}" type="datetimeFigureOut">
              <a:rPr lang="fr-FR" smtClean="0"/>
              <a:t>09/11/2015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691167F5-A7B6-40E1-A861-D18B96F2894B}" type="slidenum">
              <a:rPr lang="fr-FR" smtClean="0"/>
              <a:t>‹N°›</a:t>
            </a:fld>
            <a:endParaRPr lang="fr-FR"/>
          </a:p>
        </p:txBody>
      </p:sp>
    </p:spTree>
    <p:extLst>
      <p:ext uri="{BB962C8B-B14F-4D97-AF65-F5344CB8AC3E}">
        <p14:creationId xmlns:p14="http://schemas.microsoft.com/office/powerpoint/2010/main" val="1499048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Modifiez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E2DEFFE-C970-4B58-89A4-4C2A1C27A03D}" type="datetimeFigureOut">
              <a:rPr lang="fr-FR" smtClean="0"/>
              <a:t>09/11/2015</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91167F5-A7B6-40E1-A861-D18B96F2894B}" type="slidenum">
              <a:rPr lang="fr-FR" smtClean="0"/>
              <a:t>‹N°›</a:t>
            </a:fld>
            <a:endParaRPr lang="fr-FR"/>
          </a:p>
        </p:txBody>
      </p:sp>
    </p:spTree>
    <p:extLst>
      <p:ext uri="{BB962C8B-B14F-4D97-AF65-F5344CB8AC3E}">
        <p14:creationId xmlns:p14="http://schemas.microsoft.com/office/powerpoint/2010/main" val="263271233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au 3"/>
          <p:cNvGraphicFramePr>
            <a:graphicFrameLocks noGrp="1"/>
          </p:cNvGraphicFramePr>
          <p:nvPr>
            <p:extLst>
              <p:ext uri="{D42A27DB-BD31-4B8C-83A1-F6EECF244321}">
                <p14:modId xmlns:p14="http://schemas.microsoft.com/office/powerpoint/2010/main" val="683156564"/>
              </p:ext>
            </p:extLst>
          </p:nvPr>
        </p:nvGraphicFramePr>
        <p:xfrm>
          <a:off x="144016" y="116632"/>
          <a:ext cx="8964488" cy="6375594"/>
        </p:xfrm>
        <a:graphic>
          <a:graphicData uri="http://schemas.openxmlformats.org/drawingml/2006/table">
            <a:tbl>
              <a:tblPr firstRow="1" bandRow="1">
                <a:tableStyleId>{5C22544A-7EE6-4342-B048-85BDC9FD1C3A}</a:tableStyleId>
              </a:tblPr>
              <a:tblGrid>
                <a:gridCol w="1344673"/>
                <a:gridCol w="7619815"/>
              </a:tblGrid>
              <a:tr h="1872208">
                <a:tc>
                  <a:txBody>
                    <a:bodyPr/>
                    <a:lstStyle/>
                    <a:p>
                      <a:pPr algn="ctr"/>
                      <a:r>
                        <a:rPr lang="fr-FR" sz="1400" dirty="0" smtClean="0"/>
                        <a:t>Contre-indication Absolue </a:t>
                      </a:r>
                      <a:endParaRPr lang="fr-FR" sz="1400" dirty="0"/>
                    </a:p>
                  </a:txBody>
                  <a:tcPr anchor="ctr" anchorCtr="1"/>
                </a:tc>
                <a:tc>
                  <a:txBody>
                    <a:bodyPr/>
                    <a:lstStyle/>
                    <a:p>
                      <a:pPr marL="171450" indent="-171450">
                        <a:buFont typeface="Arial" panose="020B0604020202020204" pitchFamily="34" charset="0"/>
                        <a:buChar char="•"/>
                      </a:pPr>
                      <a:r>
                        <a:rPr lang="fr-FR" sz="1200" b="0" i="0" u="none" strike="noStrike" kern="1200" baseline="0" dirty="0" smtClean="0">
                          <a:solidFill>
                            <a:schemeClr val="lt1"/>
                          </a:solidFill>
                          <a:latin typeface="+mn-lt"/>
                          <a:ea typeface="+mn-ea"/>
                          <a:cs typeface="+mn-cs"/>
                        </a:rPr>
                        <a:t>Tous les curarisants sauf l’</a:t>
                      </a:r>
                      <a:r>
                        <a:rPr lang="fr-FR" sz="1200" b="0" i="0" u="none" strike="noStrike" kern="1200" baseline="0" dirty="0" err="1" smtClean="0">
                          <a:solidFill>
                            <a:schemeClr val="lt1"/>
                          </a:solidFill>
                          <a:latin typeface="+mn-lt"/>
                          <a:ea typeface="+mn-ea"/>
                          <a:cs typeface="+mn-cs"/>
                        </a:rPr>
                        <a:t>atracurium</a:t>
                      </a:r>
                      <a:r>
                        <a:rPr lang="fr-FR" sz="1200" b="0" i="0" u="none" strike="noStrike" kern="1200" baseline="0" dirty="0" smtClean="0">
                          <a:solidFill>
                            <a:schemeClr val="lt1"/>
                          </a:solidFill>
                          <a:latin typeface="+mn-lt"/>
                          <a:ea typeface="+mn-ea"/>
                          <a:cs typeface="+mn-cs"/>
                        </a:rPr>
                        <a:t> si besoin (monitorage précis à prévoir). Idem Halothane. </a:t>
                      </a:r>
                    </a:p>
                    <a:p>
                      <a:pPr marL="171450" indent="-171450">
                        <a:buFont typeface="Arial" panose="020B0604020202020204" pitchFamily="34" charset="0"/>
                        <a:buChar char="•"/>
                      </a:pPr>
                      <a:r>
                        <a:rPr lang="fr-FR" sz="1200" b="0" i="0" u="none" strike="noStrike" kern="1200" baseline="0" dirty="0" smtClean="0">
                          <a:solidFill>
                            <a:schemeClr val="lt1"/>
                          </a:solidFill>
                          <a:latin typeface="+mn-lt"/>
                          <a:ea typeface="+mn-ea"/>
                          <a:cs typeface="+mn-cs"/>
                        </a:rPr>
                        <a:t>Benzodiazépine utilisées en anesthésiologie ( </a:t>
                      </a:r>
                      <a:r>
                        <a:rPr lang="fr-FR" sz="1200" b="0" i="0" u="none" strike="noStrike" kern="1200" baseline="0" dirty="0" err="1" smtClean="0">
                          <a:solidFill>
                            <a:schemeClr val="lt1"/>
                          </a:solidFill>
                          <a:latin typeface="+mn-lt"/>
                          <a:ea typeface="+mn-ea"/>
                          <a:cs typeface="+mn-cs"/>
                        </a:rPr>
                        <a:t>Flunitrazépam</a:t>
                      </a:r>
                      <a:r>
                        <a:rPr lang="fr-FR" sz="1200" b="0" i="0" u="none" strike="noStrike" kern="1200" baseline="0" dirty="0" smtClean="0">
                          <a:solidFill>
                            <a:schemeClr val="lt1"/>
                          </a:solidFill>
                          <a:latin typeface="+mn-lt"/>
                          <a:ea typeface="+mn-ea"/>
                          <a:cs typeface="+mn-cs"/>
                        </a:rPr>
                        <a:t>, </a:t>
                      </a:r>
                      <a:r>
                        <a:rPr lang="fr-FR" sz="1200" b="0" i="0" u="none" strike="noStrike" kern="1200" baseline="0" dirty="0" err="1" smtClean="0">
                          <a:solidFill>
                            <a:schemeClr val="lt1"/>
                          </a:solidFill>
                          <a:latin typeface="+mn-lt"/>
                          <a:ea typeface="+mn-ea"/>
                          <a:cs typeface="+mn-cs"/>
                        </a:rPr>
                        <a:t>Midazolam</a:t>
                      </a:r>
                      <a:r>
                        <a:rPr lang="fr-FR" sz="1200" b="0" i="0" u="none" strike="noStrike" kern="1200" baseline="0" dirty="0" smtClean="0">
                          <a:solidFill>
                            <a:schemeClr val="lt1"/>
                          </a:solidFill>
                          <a:latin typeface="+mn-lt"/>
                          <a:ea typeface="+mn-ea"/>
                          <a:cs typeface="+mn-cs"/>
                        </a:rPr>
                        <a:t>) et </a:t>
                      </a:r>
                      <a:r>
                        <a:rPr lang="fr-FR" sz="1200" b="0" i="0" u="none" strike="noStrike" kern="1200" baseline="0" dirty="0" err="1" smtClean="0">
                          <a:solidFill>
                            <a:schemeClr val="lt1"/>
                          </a:solidFill>
                          <a:latin typeface="+mn-lt"/>
                          <a:ea typeface="+mn-ea"/>
                          <a:cs typeface="+mn-cs"/>
                        </a:rPr>
                        <a:t>Alprazolam</a:t>
                      </a:r>
                      <a:endParaRPr lang="fr-FR" sz="1200" b="0" i="0" u="none" strike="noStrike" kern="1200" baseline="0" dirty="0" smtClean="0">
                        <a:solidFill>
                          <a:schemeClr val="lt1"/>
                        </a:solidFill>
                        <a:latin typeface="+mn-lt"/>
                        <a:ea typeface="+mn-ea"/>
                        <a:cs typeface="+mn-cs"/>
                      </a:endParaRPr>
                    </a:p>
                    <a:p>
                      <a:pPr marL="171450" indent="-171450">
                        <a:buFont typeface="Arial" panose="020B0604020202020204" pitchFamily="34" charset="0"/>
                        <a:buChar char="•"/>
                      </a:pPr>
                      <a:r>
                        <a:rPr lang="fr-FR" sz="1200" b="0" i="0" u="none" strike="noStrike" kern="1200" baseline="0" dirty="0" smtClean="0">
                          <a:solidFill>
                            <a:schemeClr val="lt1"/>
                          </a:solidFill>
                          <a:latin typeface="+mn-lt"/>
                          <a:ea typeface="+mn-ea"/>
                          <a:cs typeface="+mn-cs"/>
                        </a:rPr>
                        <a:t>Aminosides, </a:t>
                      </a:r>
                      <a:r>
                        <a:rPr lang="fr-FR" sz="1200" b="0" i="0" u="none" strike="noStrike" kern="1200" baseline="0" dirty="0" err="1" smtClean="0">
                          <a:solidFill>
                            <a:schemeClr val="lt1"/>
                          </a:solidFill>
                          <a:latin typeface="+mn-lt"/>
                          <a:ea typeface="+mn-ea"/>
                          <a:cs typeface="+mn-cs"/>
                        </a:rPr>
                        <a:t>colimycine</a:t>
                      </a:r>
                      <a:r>
                        <a:rPr lang="fr-FR" sz="1200" b="0" i="0" u="none" strike="noStrike" kern="1200" baseline="0" dirty="0" smtClean="0">
                          <a:solidFill>
                            <a:schemeClr val="lt1"/>
                          </a:solidFill>
                          <a:latin typeface="+mn-lt"/>
                          <a:ea typeface="+mn-ea"/>
                          <a:cs typeface="+mn-cs"/>
                        </a:rPr>
                        <a:t>, </a:t>
                      </a:r>
                      <a:r>
                        <a:rPr lang="fr-FR" sz="1200" b="0" i="0" u="none" strike="noStrike" kern="1200" baseline="0" dirty="0" err="1" smtClean="0">
                          <a:solidFill>
                            <a:schemeClr val="lt1"/>
                          </a:solidFill>
                          <a:latin typeface="+mn-lt"/>
                          <a:ea typeface="+mn-ea"/>
                          <a:cs typeface="+mn-cs"/>
                        </a:rPr>
                        <a:t>polymyxine</a:t>
                      </a:r>
                      <a:r>
                        <a:rPr lang="fr-FR" sz="1200" b="0" i="0" u="none" strike="noStrike" kern="1200" baseline="0" dirty="0" smtClean="0">
                          <a:solidFill>
                            <a:schemeClr val="lt1"/>
                          </a:solidFill>
                          <a:latin typeface="+mn-lt"/>
                          <a:ea typeface="+mn-ea"/>
                          <a:cs typeface="+mn-cs"/>
                        </a:rPr>
                        <a:t>, </a:t>
                      </a:r>
                      <a:r>
                        <a:rPr lang="fr-FR" sz="1200" b="0" i="0" u="none" strike="noStrike" kern="1200" baseline="0" dirty="0" err="1" smtClean="0">
                          <a:solidFill>
                            <a:schemeClr val="lt1"/>
                          </a:solidFill>
                          <a:latin typeface="+mn-lt"/>
                          <a:ea typeface="+mn-ea"/>
                          <a:cs typeface="+mn-cs"/>
                        </a:rPr>
                        <a:t>telithromycine</a:t>
                      </a:r>
                      <a:r>
                        <a:rPr lang="fr-FR" sz="1200" b="0" i="0" u="none" strike="noStrike" kern="1200" baseline="0" dirty="0" smtClean="0">
                          <a:solidFill>
                            <a:schemeClr val="lt1"/>
                          </a:solidFill>
                          <a:latin typeface="+mn-lt"/>
                          <a:ea typeface="+mn-ea"/>
                          <a:cs typeface="+mn-cs"/>
                        </a:rPr>
                        <a:t>, cyclines injectables, macrolides, </a:t>
                      </a:r>
                      <a:r>
                        <a:rPr lang="fr-FR" sz="1200" b="0" i="0" u="none" strike="noStrike" kern="1200" baseline="0" dirty="0" err="1" smtClean="0">
                          <a:solidFill>
                            <a:schemeClr val="lt1"/>
                          </a:solidFill>
                          <a:latin typeface="+mn-lt"/>
                          <a:ea typeface="+mn-ea"/>
                          <a:cs typeface="+mn-cs"/>
                        </a:rPr>
                        <a:t>fluoroquinolones</a:t>
                      </a:r>
                      <a:r>
                        <a:rPr lang="fr-FR" sz="1200" b="0" i="0" u="none" strike="noStrike" kern="1200" baseline="0" dirty="0" smtClean="0">
                          <a:solidFill>
                            <a:schemeClr val="lt1"/>
                          </a:solidFill>
                          <a:latin typeface="+mn-lt"/>
                          <a:ea typeface="+mn-ea"/>
                          <a:cs typeface="+mn-cs"/>
                        </a:rPr>
                        <a:t> </a:t>
                      </a:r>
                    </a:p>
                    <a:p>
                      <a:pPr marL="171450" indent="-171450">
                        <a:buFont typeface="Arial" panose="020B0604020202020204" pitchFamily="34" charset="0"/>
                        <a:buChar char="•"/>
                      </a:pPr>
                      <a:r>
                        <a:rPr lang="fr-FR" sz="1200" b="0" i="0" u="none" strike="noStrike" kern="1200" baseline="0" dirty="0" smtClean="0">
                          <a:solidFill>
                            <a:schemeClr val="lt1"/>
                          </a:solidFill>
                          <a:latin typeface="+mn-lt"/>
                          <a:ea typeface="+mn-ea"/>
                          <a:cs typeface="+mn-cs"/>
                        </a:rPr>
                        <a:t>anti paludéens / anti-arythmiques </a:t>
                      </a:r>
                      <a:r>
                        <a:rPr lang="fr-FR" sz="1200" b="0" i="0" u="none" strike="noStrike" kern="1200" baseline="0" dirty="0" err="1" smtClean="0">
                          <a:solidFill>
                            <a:schemeClr val="lt1"/>
                          </a:solidFill>
                          <a:latin typeface="+mn-lt"/>
                          <a:ea typeface="+mn-ea"/>
                          <a:cs typeface="+mn-cs"/>
                        </a:rPr>
                        <a:t>goupe</a:t>
                      </a:r>
                      <a:r>
                        <a:rPr lang="fr-FR" sz="1200" b="0" i="0" u="none" strike="noStrike" kern="1200" baseline="0" dirty="0" smtClean="0">
                          <a:solidFill>
                            <a:schemeClr val="lt1"/>
                          </a:solidFill>
                          <a:latin typeface="+mn-lt"/>
                          <a:ea typeface="+mn-ea"/>
                          <a:cs typeface="+mn-cs"/>
                        </a:rPr>
                        <a:t> I / ( Quinines, </a:t>
                      </a:r>
                      <a:r>
                        <a:rPr lang="fr-FR" sz="1200" b="0" i="0" u="none" strike="noStrike" kern="1200" baseline="0" dirty="0" err="1" smtClean="0">
                          <a:solidFill>
                            <a:schemeClr val="lt1"/>
                          </a:solidFill>
                          <a:latin typeface="+mn-lt"/>
                          <a:ea typeface="+mn-ea"/>
                          <a:cs typeface="+mn-cs"/>
                        </a:rPr>
                        <a:t>quinidine</a:t>
                      </a:r>
                      <a:r>
                        <a:rPr lang="fr-FR" sz="1200" b="0" i="0" u="none" strike="noStrike" kern="1200" baseline="0" dirty="0" smtClean="0">
                          <a:solidFill>
                            <a:schemeClr val="lt1"/>
                          </a:solidFill>
                          <a:latin typeface="+mn-lt"/>
                          <a:ea typeface="+mn-ea"/>
                          <a:cs typeface="+mn-cs"/>
                        </a:rPr>
                        <a:t>, </a:t>
                      </a:r>
                      <a:r>
                        <a:rPr lang="fr-FR" sz="1200" b="0" i="0" u="none" strike="noStrike" kern="1200" baseline="0" dirty="0" err="1" smtClean="0">
                          <a:solidFill>
                            <a:schemeClr val="lt1"/>
                          </a:solidFill>
                          <a:latin typeface="+mn-lt"/>
                          <a:ea typeface="+mn-ea"/>
                          <a:cs typeface="+mn-cs"/>
                        </a:rPr>
                        <a:t>hydroxychloroquine</a:t>
                      </a:r>
                      <a:r>
                        <a:rPr lang="fr-FR" sz="1200" b="0" i="0" u="none" strike="noStrike" kern="1200" baseline="0" dirty="0" smtClean="0">
                          <a:solidFill>
                            <a:schemeClr val="lt1"/>
                          </a:solidFill>
                          <a:latin typeface="+mn-lt"/>
                          <a:ea typeface="+mn-ea"/>
                          <a:cs typeface="+mn-cs"/>
                        </a:rPr>
                        <a:t>, </a:t>
                      </a:r>
                      <a:r>
                        <a:rPr lang="fr-FR" sz="1200" b="0" i="0" u="none" strike="noStrike" kern="1200" baseline="0" dirty="0" err="1" smtClean="0">
                          <a:solidFill>
                            <a:schemeClr val="lt1"/>
                          </a:solidFill>
                          <a:latin typeface="+mn-lt"/>
                          <a:ea typeface="+mn-ea"/>
                          <a:cs typeface="+mn-cs"/>
                        </a:rPr>
                        <a:t>Méfloquine</a:t>
                      </a:r>
                      <a:r>
                        <a:rPr lang="fr-FR" sz="1200" b="0" i="0" u="none" strike="noStrike" kern="1200" baseline="0" dirty="0" smtClean="0">
                          <a:solidFill>
                            <a:schemeClr val="lt1"/>
                          </a:solidFill>
                          <a:latin typeface="+mn-lt"/>
                          <a:ea typeface="+mn-ea"/>
                          <a:cs typeface="+mn-cs"/>
                        </a:rPr>
                        <a:t>, </a:t>
                      </a:r>
                      <a:r>
                        <a:rPr lang="fr-FR" sz="1200" b="0" i="0" u="none" strike="noStrike" kern="1200" baseline="0" dirty="0" err="1" smtClean="0">
                          <a:solidFill>
                            <a:schemeClr val="lt1"/>
                          </a:solidFill>
                          <a:latin typeface="+mn-lt"/>
                          <a:ea typeface="+mn-ea"/>
                          <a:cs typeface="+mn-cs"/>
                        </a:rPr>
                        <a:t>procaïnamide</a:t>
                      </a:r>
                      <a:r>
                        <a:rPr lang="fr-FR" sz="1200" b="0" i="0" u="none" strike="noStrike" kern="1200" baseline="0" dirty="0" smtClean="0">
                          <a:solidFill>
                            <a:schemeClr val="lt1"/>
                          </a:solidFill>
                          <a:latin typeface="+mn-lt"/>
                          <a:ea typeface="+mn-ea"/>
                          <a:cs typeface="+mn-cs"/>
                        </a:rPr>
                        <a:t> ). Idem </a:t>
                      </a:r>
                      <a:r>
                        <a:rPr lang="fr-FR" sz="1200" b="0" i="0" u="none" strike="noStrike" kern="1200" baseline="0" dirty="0" smtClean="0">
                          <a:solidFill>
                            <a:schemeClr val="lt1"/>
                          </a:solidFill>
                          <a:latin typeface="+mn-lt"/>
                          <a:ea typeface="+mn-ea"/>
                          <a:cs typeface="+mn-cs"/>
                        </a:rPr>
                        <a:t>boissons à </a:t>
                      </a:r>
                      <a:r>
                        <a:rPr lang="fr-FR" sz="1200" b="0" i="0" u="none" strike="noStrike" kern="1200" baseline="0" dirty="0" err="1" smtClean="0">
                          <a:solidFill>
                            <a:schemeClr val="lt1"/>
                          </a:solidFill>
                          <a:latin typeface="+mn-lt"/>
                          <a:ea typeface="+mn-ea"/>
                          <a:cs typeface="+mn-cs"/>
                        </a:rPr>
                        <a:t>alcaloides</a:t>
                      </a:r>
                      <a:r>
                        <a:rPr lang="fr-FR" sz="1200" b="0" i="0" u="none" strike="noStrike" kern="1200" baseline="0" dirty="0" smtClean="0">
                          <a:solidFill>
                            <a:schemeClr val="lt1"/>
                          </a:solidFill>
                          <a:latin typeface="+mn-lt"/>
                          <a:ea typeface="+mn-ea"/>
                          <a:cs typeface="+mn-cs"/>
                        </a:rPr>
                        <a:t> apparentés à la quinine type Schweppes</a:t>
                      </a:r>
                      <a:endParaRPr lang="fr-FR" sz="1200" b="0" i="0" u="none" strike="noStrike" kern="1200" baseline="0" dirty="0" smtClean="0">
                        <a:solidFill>
                          <a:schemeClr val="lt1"/>
                        </a:solidFill>
                        <a:latin typeface="+mn-lt"/>
                        <a:ea typeface="+mn-ea"/>
                        <a:cs typeface="+mn-cs"/>
                      </a:endParaRPr>
                    </a:p>
                    <a:p>
                      <a:pPr marL="171450" indent="-171450">
                        <a:buFont typeface="Arial" panose="020B0604020202020204" pitchFamily="34" charset="0"/>
                        <a:buChar char="•"/>
                      </a:pPr>
                      <a:r>
                        <a:rPr lang="fr-FR" sz="1200" b="0" i="0" u="none" strike="noStrike" kern="1200" baseline="0" dirty="0" err="1" smtClean="0">
                          <a:solidFill>
                            <a:schemeClr val="lt1"/>
                          </a:solidFill>
                          <a:latin typeface="+mn-lt"/>
                          <a:ea typeface="+mn-ea"/>
                          <a:cs typeface="+mn-cs"/>
                        </a:rPr>
                        <a:t>Béta-bloquants</a:t>
                      </a:r>
                      <a:r>
                        <a:rPr lang="fr-FR" sz="1200" b="0" i="0" u="none" strike="noStrike" kern="1200" baseline="0" dirty="0" smtClean="0">
                          <a:solidFill>
                            <a:schemeClr val="lt1"/>
                          </a:solidFill>
                          <a:latin typeface="+mn-lt"/>
                          <a:ea typeface="+mn-ea"/>
                          <a:cs typeface="+mn-cs"/>
                        </a:rPr>
                        <a:t> (même en collyre)</a:t>
                      </a:r>
                    </a:p>
                    <a:p>
                      <a:pPr marL="171450" indent="-171450">
                        <a:buFont typeface="Arial" panose="020B0604020202020204" pitchFamily="34" charset="0"/>
                        <a:buChar char="•"/>
                      </a:pPr>
                      <a:r>
                        <a:rPr lang="fr-FR" sz="1200" b="0" i="0" u="none" strike="noStrike" kern="1200" baseline="0" dirty="0" err="1" smtClean="0">
                          <a:solidFill>
                            <a:schemeClr val="lt1"/>
                          </a:solidFill>
                          <a:latin typeface="+mn-lt"/>
                          <a:ea typeface="+mn-ea"/>
                          <a:cs typeface="+mn-cs"/>
                        </a:rPr>
                        <a:t>Diphenyl-hydantoïne</a:t>
                      </a:r>
                      <a:r>
                        <a:rPr lang="fr-FR" sz="1200" b="0" i="0" u="none" strike="noStrike" kern="1200" baseline="0" dirty="0" smtClean="0">
                          <a:solidFill>
                            <a:schemeClr val="lt1"/>
                          </a:solidFill>
                          <a:latin typeface="+mn-lt"/>
                          <a:ea typeface="+mn-ea"/>
                          <a:cs typeface="+mn-cs"/>
                        </a:rPr>
                        <a:t>, </a:t>
                      </a:r>
                      <a:r>
                        <a:rPr lang="fr-FR" sz="1200" b="0" i="0" u="none" strike="noStrike" kern="1200" baseline="0" dirty="0" err="1" smtClean="0">
                          <a:solidFill>
                            <a:schemeClr val="lt1"/>
                          </a:solidFill>
                          <a:latin typeface="+mn-lt"/>
                          <a:ea typeface="+mn-ea"/>
                          <a:cs typeface="+mn-cs"/>
                        </a:rPr>
                        <a:t>trimethadione</a:t>
                      </a:r>
                      <a:endParaRPr lang="fr-FR" sz="1200" b="0" i="0" u="none" strike="noStrike" kern="1200" baseline="0" dirty="0" smtClean="0">
                        <a:solidFill>
                          <a:schemeClr val="lt1"/>
                        </a:solidFill>
                        <a:latin typeface="+mn-lt"/>
                        <a:ea typeface="+mn-ea"/>
                        <a:cs typeface="+mn-cs"/>
                      </a:endParaRPr>
                    </a:p>
                    <a:p>
                      <a:pPr marL="171450" indent="-171450">
                        <a:buFont typeface="Arial" panose="020B0604020202020204" pitchFamily="34" charset="0"/>
                        <a:buChar char="•"/>
                      </a:pPr>
                      <a:r>
                        <a:rPr lang="fr-FR" sz="1200" b="0" i="0" u="none" strike="noStrike" kern="1200" baseline="0" dirty="0" err="1" smtClean="0">
                          <a:solidFill>
                            <a:schemeClr val="lt1"/>
                          </a:solidFill>
                          <a:latin typeface="+mn-lt"/>
                          <a:ea typeface="+mn-ea"/>
                          <a:cs typeface="+mn-cs"/>
                        </a:rPr>
                        <a:t>Dantrolène</a:t>
                      </a:r>
                      <a:r>
                        <a:rPr lang="fr-FR" sz="1200" b="0" i="0" u="none" strike="noStrike" kern="1200" baseline="0" dirty="0" smtClean="0">
                          <a:solidFill>
                            <a:schemeClr val="lt1"/>
                          </a:solidFill>
                          <a:latin typeface="+mn-lt"/>
                          <a:ea typeface="+mn-ea"/>
                          <a:cs typeface="+mn-cs"/>
                        </a:rPr>
                        <a:t>, </a:t>
                      </a:r>
                      <a:r>
                        <a:rPr lang="fr-FR" sz="1200" b="0" i="0" u="none" strike="noStrike" kern="1200" baseline="0" dirty="0" err="1" smtClean="0">
                          <a:solidFill>
                            <a:schemeClr val="lt1"/>
                          </a:solidFill>
                          <a:latin typeface="+mn-lt"/>
                          <a:ea typeface="+mn-ea"/>
                          <a:cs typeface="+mn-cs"/>
                        </a:rPr>
                        <a:t>Baclofène</a:t>
                      </a:r>
                      <a:endParaRPr lang="fr-FR" sz="1200" b="0" i="0" u="none" strike="noStrike" kern="1200" baseline="0" dirty="0" smtClean="0">
                        <a:solidFill>
                          <a:schemeClr val="lt1"/>
                        </a:solidFill>
                        <a:latin typeface="+mn-lt"/>
                        <a:ea typeface="+mn-ea"/>
                        <a:cs typeface="+mn-cs"/>
                      </a:endParaRPr>
                    </a:p>
                    <a:p>
                      <a:pPr marL="171450" indent="-171450">
                        <a:buFont typeface="Arial" panose="020B0604020202020204" pitchFamily="34" charset="0"/>
                        <a:buChar char="•"/>
                      </a:pPr>
                      <a:r>
                        <a:rPr lang="fr-FR" sz="1200" b="0" i="0" u="none" strike="noStrike" kern="1200" baseline="0" dirty="0" smtClean="0">
                          <a:solidFill>
                            <a:schemeClr val="lt1"/>
                          </a:solidFill>
                          <a:latin typeface="+mn-lt"/>
                          <a:ea typeface="+mn-ea"/>
                          <a:cs typeface="+mn-cs"/>
                        </a:rPr>
                        <a:t>D-</a:t>
                      </a:r>
                      <a:r>
                        <a:rPr lang="fr-FR" sz="1200" b="0" i="0" u="none" strike="noStrike" kern="1200" baseline="0" dirty="0" err="1" smtClean="0">
                          <a:solidFill>
                            <a:schemeClr val="lt1"/>
                          </a:solidFill>
                          <a:latin typeface="+mn-lt"/>
                          <a:ea typeface="+mn-ea"/>
                          <a:cs typeface="+mn-cs"/>
                        </a:rPr>
                        <a:t>penicillamine</a:t>
                      </a:r>
                      <a:endParaRPr lang="fr-FR" sz="1200" b="0" i="0" u="none" strike="noStrike" kern="1200" baseline="0" dirty="0" smtClean="0">
                        <a:solidFill>
                          <a:schemeClr val="lt1"/>
                        </a:solidFill>
                        <a:latin typeface="+mn-lt"/>
                        <a:ea typeface="+mn-ea"/>
                        <a:cs typeface="+mn-cs"/>
                      </a:endParaRPr>
                    </a:p>
                    <a:p>
                      <a:pPr marL="171450" indent="-171450">
                        <a:buFont typeface="Arial" panose="020B0604020202020204" pitchFamily="34" charset="0"/>
                        <a:buChar char="•"/>
                      </a:pPr>
                      <a:r>
                        <a:rPr lang="fr-FR" sz="1200" b="0" i="0" u="none" strike="noStrike" kern="1200" baseline="0" dirty="0" smtClean="0">
                          <a:solidFill>
                            <a:schemeClr val="lt1"/>
                          </a:solidFill>
                          <a:latin typeface="+mn-lt"/>
                          <a:ea typeface="+mn-ea"/>
                          <a:cs typeface="+mn-cs"/>
                        </a:rPr>
                        <a:t>Médicaments contenant des sels de Magnésium</a:t>
                      </a:r>
                    </a:p>
                    <a:p>
                      <a:pPr marL="171450" indent="-171450">
                        <a:buFont typeface="Arial" panose="020B0604020202020204" pitchFamily="34" charset="0"/>
                        <a:buChar char="•"/>
                      </a:pPr>
                      <a:r>
                        <a:rPr lang="fr-FR" sz="1200" b="0" i="0" u="none" strike="noStrike" kern="1200" baseline="0" dirty="0" err="1" smtClean="0">
                          <a:solidFill>
                            <a:schemeClr val="lt1"/>
                          </a:solidFill>
                          <a:latin typeface="+mn-lt"/>
                          <a:ea typeface="+mn-ea"/>
                          <a:cs typeface="+mn-cs"/>
                        </a:rPr>
                        <a:t>Oxybutinine</a:t>
                      </a:r>
                      <a:endParaRPr lang="fr-FR" sz="1200" dirty="0"/>
                    </a:p>
                  </a:txBody>
                  <a:tcPr/>
                </a:tc>
              </a:tr>
              <a:tr h="2136237">
                <a:tc>
                  <a:txBody>
                    <a:bodyPr/>
                    <a:lstStyle/>
                    <a:p>
                      <a:pPr algn="ctr"/>
                      <a:r>
                        <a:rPr lang="fr-FR" sz="1400" dirty="0" smtClean="0"/>
                        <a:t> Contre-indication</a:t>
                      </a:r>
                      <a:r>
                        <a:rPr lang="fr-FR" sz="1400" baseline="0" dirty="0" smtClean="0"/>
                        <a:t> </a:t>
                      </a:r>
                      <a:r>
                        <a:rPr lang="fr-FR" sz="1400" dirty="0" smtClean="0"/>
                        <a:t>Partielle </a:t>
                      </a:r>
                    </a:p>
                    <a:p>
                      <a:pPr algn="ctr"/>
                      <a:r>
                        <a:rPr lang="fr-FR" sz="1400" dirty="0" smtClean="0"/>
                        <a:t>(à utiliser avec précaution)</a:t>
                      </a:r>
                      <a:endParaRPr lang="fr-FR" sz="1400" dirty="0"/>
                    </a:p>
                  </a:txBody>
                  <a:tcPr anchor="ctr" anchorCtr="1"/>
                </a:tc>
                <a:tc>
                  <a:txBody>
                    <a:bodyPr/>
                    <a:lstStyle/>
                    <a:p>
                      <a:pPr marL="171450" indent="-171450">
                        <a:buFont typeface="Arial" panose="020B0604020202020204" pitchFamily="34" charset="0"/>
                        <a:buChar char="•"/>
                      </a:pPr>
                      <a:r>
                        <a:rPr lang="fr-FR" sz="1200" dirty="0" smtClean="0"/>
                        <a:t>Anesthésique</a:t>
                      </a:r>
                      <a:r>
                        <a:rPr lang="fr-FR" sz="1200" baseline="0" dirty="0" smtClean="0"/>
                        <a:t> Volatils (</a:t>
                      </a:r>
                      <a:r>
                        <a:rPr lang="fr-FR" sz="1200" baseline="0" dirty="0" err="1" smtClean="0"/>
                        <a:t>Sévoflurane</a:t>
                      </a:r>
                      <a:r>
                        <a:rPr lang="fr-FR" sz="1200" baseline="0" dirty="0" smtClean="0"/>
                        <a:t>, mono ou protoxyde d’azote)</a:t>
                      </a:r>
                    </a:p>
                    <a:p>
                      <a:pPr marL="171450" indent="-171450">
                        <a:buFont typeface="Arial" panose="020B0604020202020204" pitchFamily="34" charset="0"/>
                        <a:buChar char="•"/>
                      </a:pPr>
                      <a:r>
                        <a:rPr lang="fr-FR" sz="1200" baseline="0" dirty="0" smtClean="0"/>
                        <a:t>Barbiturique IM ou IV</a:t>
                      </a:r>
                    </a:p>
                    <a:p>
                      <a:pPr marL="171450" indent="-171450">
                        <a:buFont typeface="Arial" panose="020B0604020202020204" pitchFamily="34" charset="0"/>
                        <a:buChar char="•"/>
                      </a:pPr>
                      <a:r>
                        <a:rPr lang="fr-FR" sz="1200" baseline="0" dirty="0" smtClean="0"/>
                        <a:t>Kétamine, </a:t>
                      </a:r>
                      <a:r>
                        <a:rPr lang="fr-FR" sz="1200" baseline="0" dirty="0" err="1" smtClean="0"/>
                        <a:t>Procaîne</a:t>
                      </a:r>
                      <a:r>
                        <a:rPr lang="fr-FR" sz="1200" baseline="0" dirty="0" smtClean="0"/>
                        <a:t>, </a:t>
                      </a:r>
                      <a:r>
                        <a:rPr lang="fr-FR" sz="1200" baseline="0" dirty="0" err="1" smtClean="0"/>
                        <a:t>Propanidide</a:t>
                      </a:r>
                      <a:endParaRPr lang="fr-FR" sz="1200" baseline="0" dirty="0" smtClean="0"/>
                    </a:p>
                    <a:p>
                      <a:pPr marL="171450" indent="-171450">
                        <a:buFont typeface="Arial" panose="020B0604020202020204" pitchFamily="34" charset="0"/>
                        <a:buChar char="•"/>
                      </a:pPr>
                      <a:r>
                        <a:rPr lang="fr-FR" sz="1200" baseline="0" dirty="0" smtClean="0"/>
                        <a:t>Carbamazépine, </a:t>
                      </a:r>
                      <a:r>
                        <a:rPr lang="fr-FR" sz="1200" baseline="0" dirty="0" err="1" smtClean="0"/>
                        <a:t>clonazépam</a:t>
                      </a:r>
                      <a:r>
                        <a:rPr lang="fr-FR" sz="1200" baseline="0" dirty="0" smtClean="0"/>
                        <a:t>, </a:t>
                      </a:r>
                      <a:r>
                        <a:rPr lang="fr-FR" sz="1200" baseline="0" dirty="0" err="1" smtClean="0"/>
                        <a:t>Tétrazepam</a:t>
                      </a:r>
                      <a:r>
                        <a:rPr lang="fr-FR" sz="1200" baseline="0" dirty="0" smtClean="0"/>
                        <a:t>, </a:t>
                      </a:r>
                      <a:r>
                        <a:rPr lang="fr-FR" sz="1200" baseline="0" dirty="0" err="1" smtClean="0"/>
                        <a:t>Chloropromazine</a:t>
                      </a:r>
                      <a:r>
                        <a:rPr lang="fr-FR" sz="1200" baseline="0" dirty="0" smtClean="0"/>
                        <a:t>, Lithium</a:t>
                      </a:r>
                    </a:p>
                    <a:p>
                      <a:pPr marL="171450" indent="-171450">
                        <a:buFont typeface="Arial" panose="020B0604020202020204" pitchFamily="34" charset="0"/>
                        <a:buChar char="•"/>
                      </a:pPr>
                      <a:r>
                        <a:rPr lang="fr-FR" sz="1200" baseline="0" dirty="0" smtClean="0"/>
                        <a:t>Anxiolytique et hypnotiques type benzodiazépines et dérivés</a:t>
                      </a:r>
                    </a:p>
                    <a:p>
                      <a:pPr marL="171450" indent="-171450">
                        <a:buFont typeface="Arial" panose="020B0604020202020204" pitchFamily="34" charset="0"/>
                        <a:buChar char="•"/>
                      </a:pPr>
                      <a:r>
                        <a:rPr lang="fr-FR" sz="1200" baseline="0" dirty="0" smtClean="0"/>
                        <a:t>Antihistaminiques et antiallergiques</a:t>
                      </a:r>
                    </a:p>
                    <a:p>
                      <a:pPr marL="171450" indent="-171450">
                        <a:buFont typeface="Arial" panose="020B0604020202020204" pitchFamily="34" charset="0"/>
                        <a:buChar char="•"/>
                      </a:pPr>
                      <a:r>
                        <a:rPr lang="fr-FR" sz="1200" baseline="0" dirty="0" smtClean="0"/>
                        <a:t>Neuroleptique (</a:t>
                      </a:r>
                      <a:r>
                        <a:rPr lang="fr-FR" sz="1200" baseline="0" dirty="0" err="1" smtClean="0"/>
                        <a:t>Fluphénazine</a:t>
                      </a:r>
                      <a:r>
                        <a:rPr lang="fr-FR" sz="1200" baseline="0" dirty="0" smtClean="0"/>
                        <a:t>, </a:t>
                      </a:r>
                      <a:r>
                        <a:rPr lang="fr-FR" sz="1200" baseline="0" dirty="0" err="1" smtClean="0"/>
                        <a:t>Lévomépromazine</a:t>
                      </a:r>
                      <a:r>
                        <a:rPr lang="fr-FR" sz="1200" baseline="0" dirty="0" smtClean="0"/>
                        <a:t>, Phénothiazine)</a:t>
                      </a:r>
                    </a:p>
                    <a:p>
                      <a:pPr marL="171450" indent="-171450">
                        <a:buFont typeface="Arial" panose="020B0604020202020204" pitchFamily="34" charset="0"/>
                        <a:buChar char="•"/>
                      </a:pPr>
                      <a:r>
                        <a:rPr lang="fr-FR" sz="1200" baseline="0" dirty="0" err="1" smtClean="0"/>
                        <a:t>Antiarythmique</a:t>
                      </a:r>
                      <a:r>
                        <a:rPr lang="fr-FR" sz="1200" baseline="0" dirty="0" smtClean="0"/>
                        <a:t> groupe IV: inhibiteur calcique (</a:t>
                      </a:r>
                      <a:r>
                        <a:rPr lang="fr-FR" sz="1200" baseline="0" dirty="0" err="1" smtClean="0"/>
                        <a:t>Ditiazem</a:t>
                      </a:r>
                      <a:r>
                        <a:rPr lang="fr-FR" sz="1200" baseline="0" dirty="0" smtClean="0"/>
                        <a:t>, </a:t>
                      </a:r>
                      <a:r>
                        <a:rPr lang="fr-FR" sz="1200" baseline="0" dirty="0" err="1" smtClean="0"/>
                        <a:t>Vérapamil</a:t>
                      </a:r>
                      <a:r>
                        <a:rPr lang="fr-FR" sz="1200" baseline="0" dirty="0" smtClean="0"/>
                        <a:t>, </a:t>
                      </a:r>
                      <a:r>
                        <a:rPr lang="fr-FR" sz="1200" baseline="0" dirty="0" err="1" smtClean="0"/>
                        <a:t>Nifédipine</a:t>
                      </a:r>
                      <a:r>
                        <a:rPr lang="fr-FR" sz="1200" baseline="0" dirty="0" smtClean="0"/>
                        <a:t>)</a:t>
                      </a:r>
                    </a:p>
                    <a:p>
                      <a:pPr marL="171450" indent="-171450">
                        <a:buFont typeface="Arial" panose="020B0604020202020204" pitchFamily="34" charset="0"/>
                        <a:buChar char="•"/>
                      </a:pPr>
                      <a:r>
                        <a:rPr lang="fr-FR" sz="1200" baseline="0" dirty="0" err="1" smtClean="0"/>
                        <a:t>Interferon</a:t>
                      </a:r>
                      <a:r>
                        <a:rPr lang="fr-FR" sz="1200" baseline="0" dirty="0" smtClean="0"/>
                        <a:t> alpha</a:t>
                      </a:r>
                    </a:p>
                    <a:p>
                      <a:pPr marL="171450" indent="-171450">
                        <a:buFont typeface="Arial" panose="020B0604020202020204" pitchFamily="34" charset="0"/>
                        <a:buChar char="•"/>
                      </a:pPr>
                      <a:r>
                        <a:rPr lang="fr-FR" sz="1200" baseline="0" dirty="0" err="1" smtClean="0"/>
                        <a:t>Dipyridamole</a:t>
                      </a:r>
                      <a:r>
                        <a:rPr lang="fr-FR" sz="1200" baseline="0" smtClean="0"/>
                        <a:t> injectable</a:t>
                      </a:r>
                      <a:endParaRPr lang="fr-FR" sz="1200" dirty="0"/>
                    </a:p>
                  </a:txBody>
                  <a:tcPr/>
                </a:tc>
              </a:tr>
              <a:tr h="2136237">
                <a:tc>
                  <a:txBody>
                    <a:bodyPr/>
                    <a:lstStyle/>
                    <a:p>
                      <a:r>
                        <a:rPr lang="fr-FR" sz="1400" dirty="0" smtClean="0"/>
                        <a:t>Cas particuliers</a:t>
                      </a:r>
                      <a:endParaRPr lang="fr-FR" sz="1400" dirty="0"/>
                    </a:p>
                  </a:txBody>
                  <a:tcPr anchor="ctr" anchorCtr="1"/>
                </a:tc>
                <a:tc>
                  <a:txBody>
                    <a:bodyPr/>
                    <a:lstStyle/>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fr-FR" sz="1200" b="0" i="0" u="none" strike="noStrike" kern="1200" baseline="0" dirty="0" smtClean="0">
                          <a:solidFill>
                            <a:schemeClr val="dk1"/>
                          </a:solidFill>
                          <a:latin typeface="+mn-lt"/>
                          <a:ea typeface="+mn-ea"/>
                          <a:cs typeface="+mn-cs"/>
                        </a:rPr>
                        <a:t>L’injection d’iode pour examen radiologique de contraste peut induire une décompensation aigüe. Elle est déconseillée en cas de poussée.</a:t>
                      </a:r>
                      <a:endParaRPr lang="fr-FR" sz="1200" dirty="0" smtClean="0"/>
                    </a:p>
                    <a:p>
                      <a:pPr marL="171450" indent="-171450">
                        <a:buFont typeface="Arial" panose="020B0604020202020204" pitchFamily="34" charset="0"/>
                        <a:buChar char="•"/>
                      </a:pPr>
                      <a:r>
                        <a:rPr lang="fr-FR" sz="1200" b="0" i="0" u="none" strike="noStrike" kern="1200" baseline="0" dirty="0" smtClean="0">
                          <a:solidFill>
                            <a:schemeClr val="dk1"/>
                          </a:solidFill>
                          <a:latin typeface="+mn-lt"/>
                          <a:ea typeface="+mn-ea"/>
                          <a:cs typeface="+mn-cs"/>
                        </a:rPr>
                        <a:t>L’allopurinol potentialise l'effet de l'</a:t>
                      </a:r>
                      <a:r>
                        <a:rPr lang="fr-FR" sz="1200" b="0" i="0" u="none" strike="noStrike" kern="1200" baseline="0" dirty="0" err="1" smtClean="0">
                          <a:solidFill>
                            <a:schemeClr val="dk1"/>
                          </a:solidFill>
                          <a:latin typeface="+mn-lt"/>
                          <a:ea typeface="+mn-ea"/>
                          <a:cs typeface="+mn-cs"/>
                        </a:rPr>
                        <a:t>azathioprine</a:t>
                      </a:r>
                      <a:r>
                        <a:rPr lang="fr-FR" sz="1200" b="0" i="0" u="none" strike="noStrike" kern="1200" baseline="0" dirty="0" smtClean="0">
                          <a:solidFill>
                            <a:schemeClr val="dk1"/>
                          </a:solidFill>
                          <a:latin typeface="+mn-lt"/>
                          <a:ea typeface="+mn-ea"/>
                          <a:cs typeface="+mn-cs"/>
                        </a:rPr>
                        <a:t> : il faut réduire la dose des 2/3 et surveiller étroitement la NFS.</a:t>
                      </a:r>
                    </a:p>
                    <a:p>
                      <a:pPr marL="171450" indent="-171450">
                        <a:buFont typeface="Arial" panose="020B0604020202020204" pitchFamily="34" charset="0"/>
                        <a:buChar char="•"/>
                      </a:pPr>
                      <a:r>
                        <a:rPr lang="fr-FR" sz="1200" b="0" i="0" u="none" strike="noStrike" kern="1200" baseline="0" dirty="0" smtClean="0">
                          <a:solidFill>
                            <a:schemeClr val="dk1"/>
                          </a:solidFill>
                          <a:latin typeface="+mn-lt"/>
                          <a:ea typeface="+mn-ea"/>
                          <a:cs typeface="+mn-cs"/>
                        </a:rPr>
                        <a:t>Vaccinations : le retentissement sur la myasthénie est mal documenté. La vaccination contre la poliomyélite, le tétanos et la grippe n’entraîne pas d’aggravation lorsque la myasthénie est bien contrôlée. Les vaccins vivants (par exemple polio buccal) sont formellement contre-indiqués chez les patients sous corticoïdes ou immunosuppresseurs.</a:t>
                      </a:r>
                    </a:p>
                    <a:p>
                      <a:pPr marL="171450" indent="-171450">
                        <a:buFont typeface="Arial" panose="020B0604020202020204" pitchFamily="34" charset="0"/>
                        <a:buChar char="•"/>
                      </a:pPr>
                      <a:r>
                        <a:rPr lang="fr-FR" sz="1200" b="0" i="0" u="none" strike="noStrike" kern="1200" baseline="0" dirty="0" smtClean="0">
                          <a:solidFill>
                            <a:schemeClr val="dk1"/>
                          </a:solidFill>
                          <a:latin typeface="+mn-lt"/>
                          <a:ea typeface="+mn-ea"/>
                          <a:cs typeface="+mn-cs"/>
                        </a:rPr>
                        <a:t>L’utilisation de patch de nicotine pour le sevrage de l’intoxication tabagique peut aggraver la myasthénie.</a:t>
                      </a:r>
                    </a:p>
                    <a:p>
                      <a:pPr marL="171450" indent="-171450">
                        <a:buFont typeface="Arial" panose="020B0604020202020204" pitchFamily="34" charset="0"/>
                        <a:buChar char="•"/>
                      </a:pPr>
                      <a:r>
                        <a:rPr lang="fr-FR" sz="1200" b="0" i="0" u="none" strike="noStrike" kern="1200" baseline="0" dirty="0" smtClean="0">
                          <a:solidFill>
                            <a:schemeClr val="dk1"/>
                          </a:solidFill>
                          <a:latin typeface="+mn-lt"/>
                          <a:ea typeface="+mn-ea"/>
                          <a:cs typeface="+mn-cs"/>
                        </a:rPr>
                        <a:t>La Toxine botulique à des fins esthétiques est déconseillée</a:t>
                      </a:r>
                    </a:p>
                    <a:p>
                      <a:pPr marL="171450" indent="-171450">
                        <a:buFont typeface="Arial" panose="020B0604020202020204" pitchFamily="34" charset="0"/>
                        <a:buChar char="•"/>
                      </a:pPr>
                      <a:endParaRPr lang="fr-FR" sz="1200" b="0" i="0" u="none" strike="noStrike" kern="1200" baseline="0" dirty="0" smtClean="0">
                        <a:solidFill>
                          <a:schemeClr val="dk1"/>
                        </a:solidFill>
                        <a:latin typeface="+mn-lt"/>
                        <a:ea typeface="+mn-ea"/>
                        <a:cs typeface="+mn-cs"/>
                      </a:endParaRPr>
                    </a:p>
                  </a:txBody>
                  <a:tcPr/>
                </a:tc>
              </a:tr>
            </a:tbl>
          </a:graphicData>
        </a:graphic>
      </p:graphicFrame>
      <p:sp>
        <p:nvSpPr>
          <p:cNvPr id="5" name="ZoneTexte 4"/>
          <p:cNvSpPr txBox="1"/>
          <p:nvPr/>
        </p:nvSpPr>
        <p:spPr>
          <a:xfrm>
            <a:off x="179512" y="6495147"/>
            <a:ext cx="6681637" cy="400110"/>
          </a:xfrm>
          <a:prstGeom prst="rect">
            <a:avLst/>
          </a:prstGeom>
          <a:noFill/>
        </p:spPr>
        <p:txBody>
          <a:bodyPr wrap="none" rtlCol="0">
            <a:spAutoFit/>
          </a:bodyPr>
          <a:lstStyle/>
          <a:p>
            <a:r>
              <a:rPr lang="fr-FR" sz="1000" dirty="0" smtClean="0"/>
              <a:t>Document réalisé à partir du PNDS 2015 et de la carte de soins étable par le Ministère de la Santé.</a:t>
            </a:r>
          </a:p>
          <a:p>
            <a:r>
              <a:rPr lang="fr-FR" sz="1000" dirty="0" smtClean="0"/>
              <a:t>Bien que cette liste soit complète, elle ne prétend pas être exhaustive. Un avis médical doit être pris avant toute prescription.</a:t>
            </a:r>
            <a:endParaRPr lang="fr-FR" sz="1000" dirty="0"/>
          </a:p>
        </p:txBody>
      </p:sp>
    </p:spTree>
    <p:extLst>
      <p:ext uri="{BB962C8B-B14F-4D97-AF65-F5344CB8AC3E}">
        <p14:creationId xmlns:p14="http://schemas.microsoft.com/office/powerpoint/2010/main" val="4062488591"/>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204</TotalTime>
  <Words>327</Words>
  <Application>Microsoft Office PowerPoint</Application>
  <PresentationFormat>Affichage à l'écran (4:3)</PresentationFormat>
  <Paragraphs>31</Paragraphs>
  <Slides>1</Slides>
  <Notes>0</Notes>
  <HiddenSlides>0</HiddenSlides>
  <MMClips>0</MMClips>
  <ScaleCrop>false</ScaleCrop>
  <HeadingPairs>
    <vt:vector size="4" baseType="variant">
      <vt:variant>
        <vt:lpstr>Thème</vt:lpstr>
      </vt:variant>
      <vt:variant>
        <vt:i4>1</vt:i4>
      </vt:variant>
      <vt:variant>
        <vt:lpstr>Titres des diapositives</vt:lpstr>
      </vt:variant>
      <vt:variant>
        <vt:i4>1</vt:i4>
      </vt:variant>
    </vt:vector>
  </HeadingPairs>
  <TitlesOfParts>
    <vt:vector size="2" baseType="lpstr">
      <vt:lpstr>Thème Office</vt:lpstr>
      <vt:lpstr>Présentation PowerPoint</vt:lpstr>
    </vt:vector>
  </TitlesOfParts>
  <Company>CHU de Clermont-Ferrand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Cardinal Martine</dc:creator>
  <cp:lastModifiedBy>Cardinal Martine</cp:lastModifiedBy>
  <cp:revision>9</cp:revision>
  <dcterms:created xsi:type="dcterms:W3CDTF">2015-11-09T13:16:34Z</dcterms:created>
  <dcterms:modified xsi:type="dcterms:W3CDTF">2015-11-09T16:41:14Z</dcterms:modified>
</cp:coreProperties>
</file>